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
      <p:font typeface="Syncopate"/>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yncopate-regular.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Syncopate-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7557324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97557324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4.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Handle common file formats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5</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0514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145675" y="4180350"/>
            <a:ext cx="29184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Reading and</a:t>
            </a:r>
            <a:endParaRPr sz="3000">
              <a:solidFill>
                <a:schemeClr val="dk1"/>
              </a:solidFill>
            </a:endParaRPr>
          </a:p>
          <a:p>
            <a:pPr indent="0" lvl="0" marL="0" marR="0" rtl="0" algn="l">
              <a:lnSpc>
                <a:spcPct val="100000"/>
              </a:lnSpc>
              <a:spcBef>
                <a:spcPts val="0"/>
              </a:spcBef>
              <a:spcAft>
                <a:spcPts val="0"/>
              </a:spcAft>
              <a:buClr>
                <a:schemeClr val="lt1"/>
              </a:buClr>
              <a:buFont typeface="Calibri"/>
              <a:buNone/>
            </a:pPr>
            <a:r>
              <a:rPr lang="en" sz="3000">
                <a:solidFill>
                  <a:schemeClr val="dk1"/>
                </a:solidFill>
              </a:rPr>
              <a:t>writing files</a:t>
            </a:r>
            <a:endParaRPr sz="3000">
              <a:solidFill>
                <a:schemeClr val="dk1"/>
              </a:solidFill>
            </a:endParaRPr>
          </a:p>
        </p:txBody>
      </p:sp>
      <p:sp>
        <p:nvSpPr>
          <p:cNvPr id="213" name="Google Shape;213;p64"/>
          <p:cNvSpPr txBox="1"/>
          <p:nvPr>
            <p:ph idx="1" type="body"/>
          </p:nvPr>
        </p:nvSpPr>
        <p:spPr>
          <a:xfrm>
            <a:off x="1145675" y="4897263"/>
            <a:ext cx="3321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Files are a way to persist data over time</a:t>
            </a:r>
            <a:endParaRPr sz="2400"/>
          </a:p>
        </p:txBody>
      </p:sp>
      <p:cxnSp>
        <p:nvCxnSpPr>
          <p:cNvPr id="214" name="Google Shape;214;p64"/>
          <p:cNvCxnSpPr/>
          <p:nvPr/>
        </p:nvCxnSpPr>
        <p:spPr>
          <a:xfrm>
            <a:off x="71200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4679874" y="4047475"/>
            <a:ext cx="18201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XML</a:t>
            </a:r>
            <a:endParaRPr sz="3000">
              <a:solidFill>
                <a:schemeClr val="dk1"/>
              </a:solidFill>
            </a:endParaRPr>
          </a:p>
        </p:txBody>
      </p:sp>
      <p:sp>
        <p:nvSpPr>
          <p:cNvPr id="216" name="Google Shape;216;p64"/>
          <p:cNvSpPr txBox="1"/>
          <p:nvPr>
            <p:ph idx="1" type="body"/>
          </p:nvPr>
        </p:nvSpPr>
        <p:spPr>
          <a:xfrm>
            <a:off x="4451275" y="4810025"/>
            <a:ext cx="4189200" cy="13356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 document markup language supporting web services and Internet applications</a:t>
            </a:r>
            <a:endParaRPr sz="2400"/>
          </a:p>
        </p:txBody>
      </p:sp>
      <p:cxnSp>
        <p:nvCxnSpPr>
          <p:cNvPr id="217" name="Google Shape;217;p64"/>
          <p:cNvCxnSpPr/>
          <p:nvPr/>
        </p:nvCxnSpPr>
        <p:spPr>
          <a:xfrm rot="10800000">
            <a:off x="43720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7120975" y="7271025"/>
            <a:ext cx="33219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JSON and YAML</a:t>
            </a:r>
            <a:endParaRPr sz="3000">
              <a:solidFill>
                <a:schemeClr val="dk1"/>
              </a:solidFill>
            </a:endParaRPr>
          </a:p>
        </p:txBody>
      </p:sp>
      <p:sp>
        <p:nvSpPr>
          <p:cNvPr id="219" name="Google Shape;219;p64"/>
          <p:cNvSpPr txBox="1"/>
          <p:nvPr>
            <p:ph idx="1" type="body"/>
          </p:nvPr>
        </p:nvSpPr>
        <p:spPr>
          <a:xfrm>
            <a:off x="7120075" y="7957375"/>
            <a:ext cx="44487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Data formats powering</a:t>
            </a:r>
            <a:endParaRPr sz="2400">
              <a:solidFill>
                <a:schemeClr val="dk2"/>
              </a:solidFill>
            </a:endParaRPr>
          </a:p>
          <a:p>
            <a:pPr indent="0" lvl="0" marL="0" marR="0" rtl="0" algn="l">
              <a:lnSpc>
                <a:spcPct val="115000"/>
              </a:lnSpc>
              <a:spcBef>
                <a:spcPts val="0"/>
              </a:spcBef>
              <a:spcAft>
                <a:spcPts val="0"/>
              </a:spcAft>
              <a:buClr>
                <a:srgbClr val="434343"/>
              </a:buClr>
              <a:buFont typeface="Calibri"/>
              <a:buNone/>
            </a:pPr>
            <a:r>
              <a:rPr lang="en" sz="2400">
                <a:solidFill>
                  <a:schemeClr val="dk2"/>
                </a:solidFill>
              </a:rPr>
              <a:t>modern APIs and web apps</a:t>
            </a:r>
            <a:endParaRPr sz="24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21" name="Google Shape;221;p64"/>
          <p:cNvSpPr txBox="1"/>
          <p:nvPr>
            <p:ph type="title"/>
          </p:nvPr>
        </p:nvSpPr>
        <p:spPr>
          <a:xfrm>
            <a:off x="2999275" y="7309100"/>
            <a:ext cx="13773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CSV</a:t>
            </a:r>
            <a:endParaRPr sz="3000">
              <a:solidFill>
                <a:schemeClr val="dk1"/>
              </a:solidFill>
            </a:endParaRPr>
          </a:p>
        </p:txBody>
      </p:sp>
      <p:sp>
        <p:nvSpPr>
          <p:cNvPr id="222" name="Google Shape;222;p64"/>
          <p:cNvSpPr txBox="1"/>
          <p:nvPr>
            <p:ph idx="1" type="body"/>
          </p:nvPr>
        </p:nvSpPr>
        <p:spPr>
          <a:xfrm>
            <a:off x="2999275" y="8017550"/>
            <a:ext cx="3957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A dense column-oriented data format </a:t>
            </a:r>
            <a:endParaRPr sz="2400"/>
          </a:p>
        </p:txBody>
      </p:sp>
      <p:cxnSp>
        <p:nvCxnSpPr>
          <p:cNvPr id="223" name="Google Shape;223;p64"/>
          <p:cNvCxnSpPr/>
          <p:nvPr/>
        </p:nvCxnSpPr>
        <p:spPr>
          <a:xfrm>
            <a:off x="3005274" y="6888477"/>
            <a:ext cx="3600" cy="2275200"/>
          </a:xfrm>
          <a:prstGeom prst="straightConnector1">
            <a:avLst/>
          </a:prstGeom>
          <a:noFill/>
          <a:ln cap="flat" cmpd="sng" w="9525">
            <a:solidFill>
              <a:schemeClr val="dk2"/>
            </a:solidFill>
            <a:prstDash val="solid"/>
            <a:round/>
            <a:headEnd len="sm" w="sm" type="none"/>
            <a:tailEnd len="med" w="med" type="oval"/>
          </a:ln>
        </p:spPr>
      </p:cxnSp>
      <p:sp>
        <p:nvSpPr>
          <p:cNvPr id="224" name="Google Shape;224;p64"/>
          <p:cNvSpPr txBox="1"/>
          <p:nvPr>
            <p:ph type="title"/>
          </p:nvPr>
        </p:nvSpPr>
        <p:spPr>
          <a:xfrm>
            <a:off x="8945275" y="3990325"/>
            <a:ext cx="26235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Word</a:t>
            </a:r>
            <a:endParaRPr sz="3000">
              <a:solidFill>
                <a:schemeClr val="dk1"/>
              </a:solidFill>
            </a:endParaRPr>
          </a:p>
        </p:txBody>
      </p:sp>
      <p:sp>
        <p:nvSpPr>
          <p:cNvPr id="225" name="Google Shape;225;p64"/>
          <p:cNvSpPr txBox="1"/>
          <p:nvPr>
            <p:ph idx="1" type="body"/>
          </p:nvPr>
        </p:nvSpPr>
        <p:spPr>
          <a:xfrm>
            <a:off x="8945275" y="4794700"/>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binary file format used by the popular Microsoft Word application</a:t>
            </a:r>
            <a:endParaRPr sz="2400"/>
          </a:p>
        </p:txBody>
      </p:sp>
      <p:cxnSp>
        <p:nvCxnSpPr>
          <p:cNvPr id="226" name="Google Shape;226;p64"/>
          <p:cNvCxnSpPr/>
          <p:nvPr/>
        </p:nvCxnSpPr>
        <p:spPr>
          <a:xfrm rot="10800000">
            <a:off x="87928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27" name="Google Shape;227;p64"/>
          <p:cNvCxnSpPr/>
          <p:nvPr/>
        </p:nvCxnSpPr>
        <p:spPr>
          <a:xfrm>
            <a:off x="11311075" y="6666050"/>
            <a:ext cx="0" cy="2692800"/>
          </a:xfrm>
          <a:prstGeom prst="straightConnector1">
            <a:avLst/>
          </a:prstGeom>
          <a:noFill/>
          <a:ln cap="flat" cmpd="sng" w="9525">
            <a:solidFill>
              <a:schemeClr val="dk2"/>
            </a:solidFill>
            <a:prstDash val="solid"/>
            <a:round/>
            <a:headEnd len="sm" w="sm" type="none"/>
            <a:tailEnd len="med" w="med" type="oval"/>
          </a:ln>
        </p:spPr>
      </p:cxnSp>
      <p:sp>
        <p:nvSpPr>
          <p:cNvPr id="228" name="Google Shape;228;p64"/>
          <p:cNvSpPr txBox="1"/>
          <p:nvPr>
            <p:ph type="title"/>
          </p:nvPr>
        </p:nvSpPr>
        <p:spPr>
          <a:xfrm>
            <a:off x="11311975" y="7118625"/>
            <a:ext cx="13773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Excel</a:t>
            </a:r>
            <a:endParaRPr sz="3000">
              <a:solidFill>
                <a:schemeClr val="dk1"/>
              </a:solidFill>
            </a:endParaRPr>
          </a:p>
        </p:txBody>
      </p:sp>
      <p:sp>
        <p:nvSpPr>
          <p:cNvPr id="229" name="Google Shape;229;p64"/>
          <p:cNvSpPr txBox="1"/>
          <p:nvPr>
            <p:ph idx="1" type="body"/>
          </p:nvPr>
        </p:nvSpPr>
        <p:spPr>
          <a:xfrm>
            <a:off x="11311075" y="7804975"/>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binary file format implementing Microsoft</a:t>
            </a:r>
            <a:endParaRPr sz="2400">
              <a:solidFill>
                <a:schemeClr val="dk2"/>
              </a:solidFill>
            </a:endParaRPr>
          </a:p>
          <a:p>
            <a:pPr indent="0" lvl="0" marL="0" marR="0" rtl="0" algn="l">
              <a:lnSpc>
                <a:spcPct val="115000"/>
              </a:lnSpc>
              <a:spcBef>
                <a:spcPts val="0"/>
              </a:spcBef>
              <a:spcAft>
                <a:spcPts val="0"/>
              </a:spcAft>
              <a:buClr>
                <a:srgbClr val="434343"/>
              </a:buClr>
              <a:buFont typeface="Calibri"/>
              <a:buNone/>
            </a:pPr>
            <a:r>
              <a:rPr lang="en" sz="2400">
                <a:solidFill>
                  <a:schemeClr val="dk2"/>
                </a:solidFill>
              </a:rPr>
              <a:t>Excel spreadsheets</a:t>
            </a:r>
            <a:endParaRPr sz="2400"/>
          </a:p>
        </p:txBody>
      </p:sp>
      <p:sp>
        <p:nvSpPr>
          <p:cNvPr id="230" name="Google Shape;230;p64"/>
          <p:cNvSpPr txBox="1"/>
          <p:nvPr>
            <p:ph type="title"/>
          </p:nvPr>
        </p:nvSpPr>
        <p:spPr>
          <a:xfrm>
            <a:off x="13060075" y="3990325"/>
            <a:ext cx="18201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PDF</a:t>
            </a:r>
            <a:endParaRPr sz="3000">
              <a:solidFill>
                <a:schemeClr val="dk1"/>
              </a:solidFill>
            </a:endParaRPr>
          </a:p>
        </p:txBody>
      </p:sp>
      <p:sp>
        <p:nvSpPr>
          <p:cNvPr id="231" name="Google Shape;231;p64"/>
          <p:cNvSpPr txBox="1"/>
          <p:nvPr>
            <p:ph idx="1" type="body"/>
          </p:nvPr>
        </p:nvSpPr>
        <p:spPr>
          <a:xfrm>
            <a:off x="13060075" y="4676675"/>
            <a:ext cx="3744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Open format to structure complex documents in a platform-independent way</a:t>
            </a:r>
            <a:endParaRPr sz="2400"/>
          </a:p>
        </p:txBody>
      </p:sp>
      <p:cxnSp>
        <p:nvCxnSpPr>
          <p:cNvPr id="232" name="Google Shape;232;p64"/>
          <p:cNvCxnSpPr/>
          <p:nvPr/>
        </p:nvCxnSpPr>
        <p:spPr>
          <a:xfrm rot="10800000">
            <a:off x="12907664" y="4219402"/>
            <a:ext cx="0" cy="2311200"/>
          </a:xfrm>
          <a:prstGeom prst="straightConnector1">
            <a:avLst/>
          </a:prstGeom>
          <a:noFill/>
          <a:ln cap="flat" cmpd="sng" w="9525">
            <a:solidFill>
              <a:schemeClr val="dk2"/>
            </a:solidFill>
            <a:prstDash val="solid"/>
            <a:round/>
            <a:headEnd len="sm" w="sm" type="none"/>
            <a:tailEnd len="med" w="med" type="oval"/>
          </a:ln>
        </p:spPr>
      </p:cxnSp>
      <p:grpSp>
        <p:nvGrpSpPr>
          <p:cNvPr id="233" name="Google Shape;233;p64"/>
          <p:cNvGrpSpPr/>
          <p:nvPr/>
        </p:nvGrpSpPr>
        <p:grpSpPr>
          <a:xfrm>
            <a:off x="517339" y="5981896"/>
            <a:ext cx="17404340" cy="1335533"/>
            <a:chOff x="383437" y="2845250"/>
            <a:chExt cx="8377137" cy="667800"/>
          </a:xfrm>
        </p:grpSpPr>
        <p:sp>
          <p:nvSpPr>
            <p:cNvPr id="234" name="Google Shape;234;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35" name="Google Shape;235;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9" name="Shape 239"/>
        <p:cNvGrpSpPr/>
        <p:nvPr/>
      </p:nvGrpSpPr>
      <p:grpSpPr>
        <a:xfrm>
          <a:off x="0" y="0"/>
          <a:ext cx="0" cy="0"/>
          <a:chOff x="0" y="0"/>
          <a:chExt cx="0" cy="0"/>
        </a:xfrm>
      </p:grpSpPr>
      <p:sp>
        <p:nvSpPr>
          <p:cNvPr id="240" name="Google Shape;240;p65"/>
          <p:cNvSpPr txBox="1"/>
          <p:nvPr>
            <p:ph type="ctrTitle"/>
          </p:nvPr>
        </p:nvSpPr>
        <p:spPr>
          <a:xfrm>
            <a:off x="628550" y="2608425"/>
            <a:ext cx="16165800" cy="4503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Reading and writing files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6" name="Google Shape;246;p66"/>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Differences between text and binary files</a:t>
            </a:r>
            <a:endParaRPr i="0" sz="3997" u="none" cap="none" strike="noStrike">
              <a:solidFill>
                <a:srgbClr val="434343"/>
              </a:solidFill>
              <a:latin typeface="Courier New"/>
              <a:ea typeface="Courier New"/>
              <a:cs typeface="Courier New"/>
              <a:sym typeface="Courier New"/>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Recap on Context Managers </a:t>
            </a:r>
            <a:endParaRPr sz="3997">
              <a:solidFill>
                <a:srgbClr val="434343"/>
              </a:solidFill>
              <a:latin typeface="Courier New"/>
              <a:ea typeface="Courier New"/>
              <a:cs typeface="Courier New"/>
              <a:sym typeface="Courier New"/>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Code: read and write a binary file</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7"/>
          <p:cNvSpPr txBox="1"/>
          <p:nvPr>
            <p:ph type="title"/>
          </p:nvPr>
        </p:nvSpPr>
        <p:spPr>
          <a:xfrm>
            <a:off x="9436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Differences between text and binary files</a:t>
            </a:r>
            <a:endParaRPr/>
          </a:p>
        </p:txBody>
      </p:sp>
      <p:sp>
        <p:nvSpPr>
          <p:cNvPr id="252" name="Google Shape;252;p67"/>
          <p:cNvSpPr txBox="1"/>
          <p:nvPr>
            <p:ph idx="1" type="body"/>
          </p:nvPr>
        </p:nvSpPr>
        <p:spPr>
          <a:xfrm>
            <a:off x="471750" y="5018525"/>
            <a:ext cx="16933200" cy="24234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b="1" lang="en" sz="3000"/>
              <a:t>TEXT DATA</a:t>
            </a:r>
            <a:endParaRPr sz="3000"/>
          </a:p>
          <a:p>
            <a:pPr indent="-419100" lvl="0" marL="914400" rtl="0" algn="l">
              <a:spcBef>
                <a:spcPts val="1600"/>
              </a:spcBef>
              <a:spcAft>
                <a:spcPts val="0"/>
              </a:spcAft>
              <a:buSzPts val="3000"/>
              <a:buChar char="●"/>
            </a:pPr>
            <a:r>
              <a:rPr lang="en" sz="3000"/>
              <a:t>Text is line-oriented and bound to an </a:t>
            </a:r>
            <a:r>
              <a:rPr i="1" lang="en" sz="3000"/>
              <a:t>encoding</a:t>
            </a:r>
            <a:r>
              <a:rPr lang="en" sz="3000"/>
              <a:t>: a set of bytes is mapped to a character</a:t>
            </a:r>
            <a:endParaRPr sz="3000"/>
          </a:p>
          <a:p>
            <a:pPr indent="-419100" lvl="0" marL="914400" rtl="0" algn="l">
              <a:spcBef>
                <a:spcPts val="0"/>
              </a:spcBef>
              <a:spcAft>
                <a:spcPts val="0"/>
              </a:spcAft>
              <a:buSzPts val="3000"/>
              <a:buChar char="●"/>
            </a:pPr>
            <a:r>
              <a:rPr lang="en" sz="3000"/>
              <a:t>Text is </a:t>
            </a:r>
            <a:r>
              <a:rPr i="1" lang="en" sz="3000"/>
              <a:t>human-readable</a:t>
            </a:r>
            <a:r>
              <a:rPr lang="en" sz="3000"/>
              <a:t> and can be operated with any text editor</a:t>
            </a:r>
            <a:endParaRPr sz="3000"/>
          </a:p>
        </p:txBody>
      </p:sp>
      <p:pic>
        <p:nvPicPr>
          <p:cNvPr id="253" name="Google Shape;253;p67"/>
          <p:cNvPicPr preferRelativeResize="0"/>
          <p:nvPr/>
        </p:nvPicPr>
        <p:blipFill>
          <a:blip r:embed="rId3">
            <a:alphaModFix/>
          </a:blip>
          <a:stretch>
            <a:fillRect/>
          </a:stretch>
        </p:blipFill>
        <p:spPr>
          <a:xfrm rot="-970355">
            <a:off x="15531543" y="5868054"/>
            <a:ext cx="983802" cy="1066182"/>
          </a:xfrm>
          <a:prstGeom prst="rect">
            <a:avLst/>
          </a:prstGeom>
          <a:noFill/>
          <a:ln>
            <a:noFill/>
          </a:ln>
        </p:spPr>
      </p:pic>
      <p:pic>
        <p:nvPicPr>
          <p:cNvPr id="254" name="Google Shape;254;p67"/>
          <p:cNvPicPr preferRelativeResize="0"/>
          <p:nvPr/>
        </p:nvPicPr>
        <p:blipFill>
          <a:blip r:embed="rId4">
            <a:alphaModFix/>
          </a:blip>
          <a:stretch>
            <a:fillRect/>
          </a:stretch>
        </p:blipFill>
        <p:spPr>
          <a:xfrm rot="-970355">
            <a:off x="16439280" y="5599290"/>
            <a:ext cx="983802" cy="799609"/>
          </a:xfrm>
          <a:prstGeom prst="rect">
            <a:avLst/>
          </a:prstGeom>
          <a:noFill/>
          <a:ln>
            <a:noFill/>
          </a:ln>
        </p:spPr>
      </p:pic>
      <p:sp>
        <p:nvSpPr>
          <p:cNvPr id="255" name="Google Shape;255;p67"/>
          <p:cNvSpPr txBox="1"/>
          <p:nvPr/>
        </p:nvSpPr>
        <p:spPr>
          <a:xfrm>
            <a:off x="500675" y="3760625"/>
            <a:ext cx="17627400" cy="110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000">
                <a:solidFill>
                  <a:srgbClr val="434343"/>
                </a:solidFill>
                <a:latin typeface="Calibri"/>
                <a:ea typeface="Calibri"/>
                <a:cs typeface="Calibri"/>
                <a:sym typeface="Calibri"/>
              </a:rPr>
              <a:t>Every file is a sequence of bytes but the way you </a:t>
            </a:r>
            <a:r>
              <a:rPr b="1" lang="en" sz="3000">
                <a:solidFill>
                  <a:srgbClr val="434343"/>
                </a:solidFill>
                <a:latin typeface="Calibri"/>
                <a:ea typeface="Calibri"/>
                <a:cs typeface="Calibri"/>
                <a:sym typeface="Calibri"/>
              </a:rPr>
              <a:t>interpret</a:t>
            </a:r>
            <a:r>
              <a:rPr lang="en" sz="3000">
                <a:solidFill>
                  <a:srgbClr val="434343"/>
                </a:solidFill>
                <a:latin typeface="Calibri"/>
                <a:ea typeface="Calibri"/>
                <a:cs typeface="Calibri"/>
                <a:sym typeface="Calibri"/>
              </a:rPr>
              <a:t> the contents makes the difference</a:t>
            </a:r>
            <a:endParaRPr/>
          </a:p>
        </p:txBody>
      </p:sp>
      <p:sp>
        <p:nvSpPr>
          <p:cNvPr id="256" name="Google Shape;256;p67"/>
          <p:cNvSpPr txBox="1"/>
          <p:nvPr/>
        </p:nvSpPr>
        <p:spPr>
          <a:xfrm>
            <a:off x="500675" y="7488800"/>
            <a:ext cx="17876700" cy="183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BINARY DATA</a:t>
            </a:r>
            <a:endParaRPr sz="3000">
              <a:solidFill>
                <a:srgbClr val="434343"/>
              </a:solidFill>
              <a:latin typeface="Calibri"/>
              <a:ea typeface="Calibri"/>
              <a:cs typeface="Calibri"/>
              <a:sym typeface="Calibri"/>
            </a:endParaRPr>
          </a:p>
          <a:p>
            <a:pPr indent="-419100" lvl="0" marL="9144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Needs a </a:t>
            </a:r>
            <a:r>
              <a:rPr i="1" lang="en" sz="3000">
                <a:solidFill>
                  <a:srgbClr val="434343"/>
                </a:solidFill>
                <a:latin typeface="Calibri"/>
                <a:ea typeface="Calibri"/>
                <a:cs typeface="Calibri"/>
                <a:sym typeface="Calibri"/>
              </a:rPr>
              <a:t>specific software</a:t>
            </a:r>
            <a:r>
              <a:rPr lang="en" sz="3000">
                <a:solidFill>
                  <a:srgbClr val="434343"/>
                </a:solidFill>
                <a:latin typeface="Calibri"/>
                <a:ea typeface="Calibri"/>
                <a:cs typeface="Calibri"/>
                <a:sym typeface="Calibri"/>
              </a:rPr>
              <a:t> tool to interpret it</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Very </a:t>
            </a:r>
            <a:r>
              <a:rPr i="1" lang="en" sz="3000">
                <a:solidFill>
                  <a:srgbClr val="434343"/>
                </a:solidFill>
                <a:latin typeface="Calibri"/>
                <a:ea typeface="Calibri"/>
                <a:cs typeface="Calibri"/>
                <a:sym typeface="Calibri"/>
              </a:rPr>
              <a:t>human-unfriendly</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p:txBody>
      </p:sp>
      <p:sp>
        <p:nvSpPr>
          <p:cNvPr id="257" name="Google Shape;257;p67"/>
          <p:cNvSpPr txBox="1"/>
          <p:nvPr/>
        </p:nvSpPr>
        <p:spPr>
          <a:xfrm rot="-1260045">
            <a:off x="15005534" y="7901787"/>
            <a:ext cx="3189350" cy="106625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Syncopate"/>
                <a:ea typeface="Syncopate"/>
                <a:cs typeface="Syncopate"/>
                <a:sym typeface="Syncopate"/>
              </a:rPr>
              <a:t>9f 89 cb 70</a:t>
            </a:r>
            <a:endParaRPr b="1" sz="2400">
              <a:latin typeface="Syncopate"/>
              <a:ea typeface="Syncopate"/>
              <a:cs typeface="Syncopate"/>
              <a:sym typeface="Syncopat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Recap on Context Managers </a:t>
            </a:r>
            <a:endParaRPr sz="4395"/>
          </a:p>
        </p:txBody>
      </p:sp>
      <p:sp>
        <p:nvSpPr>
          <p:cNvPr id="263" name="Google Shape;263;p68"/>
          <p:cNvSpPr txBox="1"/>
          <p:nvPr>
            <p:ph idx="4294967295" type="body"/>
          </p:nvPr>
        </p:nvSpPr>
        <p:spPr>
          <a:xfrm>
            <a:off x="618875" y="1847175"/>
            <a:ext cx="12948000" cy="15327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Context</a:t>
            </a:r>
            <a:r>
              <a:rPr lang="en" sz="3997">
                <a:solidFill>
                  <a:srgbClr val="434343"/>
                </a:solidFill>
              </a:rPr>
              <a:t> Managers manage the “transactional” usage of files</a:t>
            </a:r>
            <a:endParaRPr sz="3997">
              <a:solidFill>
                <a:srgbClr val="434343"/>
              </a:solidFill>
            </a:endParaRPr>
          </a:p>
        </p:txBody>
      </p:sp>
      <p:sp>
        <p:nvSpPr>
          <p:cNvPr id="264" name="Google Shape;264;p68"/>
          <p:cNvSpPr txBox="1"/>
          <p:nvPr/>
        </p:nvSpPr>
        <p:spPr>
          <a:xfrm>
            <a:off x="9478250" y="3379875"/>
            <a:ext cx="8087100" cy="1332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Courier New"/>
                <a:ea typeface="Courier New"/>
                <a:cs typeface="Courier New"/>
                <a:sym typeface="Courier New"/>
              </a:rPr>
              <a:t>with open(file_path, mode) as f:</a:t>
            </a:r>
            <a:endParaRPr b="1" sz="2800">
              <a:latin typeface="Courier New"/>
              <a:ea typeface="Courier New"/>
              <a:cs typeface="Courier New"/>
              <a:sym typeface="Courier New"/>
            </a:endParaRPr>
          </a:p>
          <a:p>
            <a:pPr indent="0" lvl="0" marL="0" rtl="0" algn="l">
              <a:spcBef>
                <a:spcPts val="0"/>
              </a:spcBef>
              <a:spcAft>
                <a:spcPts val="0"/>
              </a:spcAft>
              <a:buNone/>
            </a:pPr>
            <a:r>
              <a:rPr b="1" lang="en" sz="2800">
                <a:latin typeface="Courier New"/>
                <a:ea typeface="Courier New"/>
                <a:cs typeface="Courier New"/>
                <a:sym typeface="Courier New"/>
              </a:rPr>
              <a:t>    # do something with f</a:t>
            </a:r>
            <a:endParaRPr b="1" sz="2800">
              <a:latin typeface="Courier New"/>
              <a:ea typeface="Courier New"/>
              <a:cs typeface="Courier New"/>
              <a:sym typeface="Courier New"/>
            </a:endParaRPr>
          </a:p>
        </p:txBody>
      </p:sp>
      <p:sp>
        <p:nvSpPr>
          <p:cNvPr id="265" name="Google Shape;265;p68"/>
          <p:cNvSpPr txBox="1"/>
          <p:nvPr>
            <p:ph idx="4294967295" type="body"/>
          </p:nvPr>
        </p:nvSpPr>
        <p:spPr>
          <a:xfrm>
            <a:off x="662450" y="6876600"/>
            <a:ext cx="9020400" cy="2430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Whenever opening a file, the </a:t>
            </a:r>
            <a:r>
              <a:rPr lang="en" sz="3997">
                <a:solidFill>
                  <a:srgbClr val="434343"/>
                </a:solidFill>
                <a:latin typeface="Courier New"/>
                <a:ea typeface="Courier New"/>
                <a:cs typeface="Courier New"/>
                <a:sym typeface="Courier New"/>
              </a:rPr>
              <a:t>mode</a:t>
            </a:r>
            <a:r>
              <a:rPr lang="en" sz="3997">
                <a:solidFill>
                  <a:srgbClr val="434343"/>
                </a:solidFill>
              </a:rPr>
              <a:t> string controls how file contents are handled</a:t>
            </a:r>
            <a:endParaRPr sz="3997">
              <a:solidFill>
                <a:srgbClr val="434343"/>
              </a:solidFill>
            </a:endParaRPr>
          </a:p>
        </p:txBody>
      </p:sp>
      <p:sp>
        <p:nvSpPr>
          <p:cNvPr id="266" name="Google Shape;266;p68"/>
          <p:cNvSpPr/>
          <p:nvPr/>
        </p:nvSpPr>
        <p:spPr>
          <a:xfrm>
            <a:off x="13733425" y="3379875"/>
            <a:ext cx="1523400" cy="8331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68"/>
          <p:cNvCxnSpPr>
            <a:stCxn id="266" idx="2"/>
          </p:cNvCxnSpPr>
          <p:nvPr/>
        </p:nvCxnSpPr>
        <p:spPr>
          <a:xfrm>
            <a:off x="14495125" y="4212975"/>
            <a:ext cx="23700" cy="1642200"/>
          </a:xfrm>
          <a:prstGeom prst="straightConnector1">
            <a:avLst/>
          </a:prstGeom>
          <a:noFill/>
          <a:ln cap="flat" cmpd="sng" w="76200">
            <a:solidFill>
              <a:srgbClr val="4A86E8"/>
            </a:solidFill>
            <a:prstDash val="solid"/>
            <a:round/>
            <a:headEnd len="med" w="med" type="none"/>
            <a:tailEnd len="med" w="med" type="triangle"/>
          </a:ln>
        </p:spPr>
      </p:cxnSp>
      <p:sp>
        <p:nvSpPr>
          <p:cNvPr id="268" name="Google Shape;268;p68"/>
          <p:cNvSpPr/>
          <p:nvPr/>
        </p:nvSpPr>
        <p:spPr>
          <a:xfrm rot="5400000">
            <a:off x="14007325" y="4366050"/>
            <a:ext cx="904500" cy="4022400"/>
          </a:xfrm>
          <a:prstGeom prst="leftBrace">
            <a:avLst>
              <a:gd fmla="val 8333" name="adj1"/>
              <a:gd fmla="val 50000" name="adj2"/>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8"/>
          <p:cNvSpPr txBox="1"/>
          <p:nvPr/>
        </p:nvSpPr>
        <p:spPr>
          <a:xfrm>
            <a:off x="15814800" y="7021425"/>
            <a:ext cx="1656600" cy="195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97">
                <a:solidFill>
                  <a:srgbClr val="434343"/>
                </a:solidFill>
                <a:latin typeface="Courier New"/>
                <a:ea typeface="Courier New"/>
                <a:cs typeface="Courier New"/>
                <a:sym typeface="Courier New"/>
              </a:rPr>
              <a:t>‘rb’</a:t>
            </a:r>
            <a:endParaRPr sz="3997">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 sz="3997">
                <a:solidFill>
                  <a:srgbClr val="434343"/>
                </a:solidFill>
                <a:latin typeface="Courier New"/>
                <a:ea typeface="Courier New"/>
                <a:cs typeface="Courier New"/>
                <a:sym typeface="Courier New"/>
              </a:rPr>
              <a:t>‘wb’</a:t>
            </a:r>
            <a:endParaRPr>
              <a:latin typeface="Courier New"/>
              <a:ea typeface="Courier New"/>
              <a:cs typeface="Courier New"/>
              <a:sym typeface="Courier New"/>
            </a:endParaRPr>
          </a:p>
        </p:txBody>
      </p:sp>
      <p:sp>
        <p:nvSpPr>
          <p:cNvPr id="270" name="Google Shape;270;p68"/>
          <p:cNvSpPr txBox="1"/>
          <p:nvPr/>
        </p:nvSpPr>
        <p:spPr>
          <a:xfrm>
            <a:off x="10621525" y="7054825"/>
            <a:ext cx="4254600" cy="195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97">
                <a:solidFill>
                  <a:srgbClr val="434343"/>
                </a:solidFill>
                <a:latin typeface="Courier New"/>
                <a:ea typeface="Courier New"/>
                <a:cs typeface="Courier New"/>
                <a:sym typeface="Courier New"/>
              </a:rPr>
              <a:t>‘r’ </a:t>
            </a:r>
            <a:r>
              <a:rPr lang="en" sz="3000">
                <a:solidFill>
                  <a:srgbClr val="434343"/>
                </a:solidFill>
                <a:latin typeface="Courier New"/>
                <a:ea typeface="Courier New"/>
                <a:cs typeface="Courier New"/>
                <a:sym typeface="Courier New"/>
              </a:rPr>
              <a:t>(or ‘rt’)</a:t>
            </a:r>
            <a:endParaRPr sz="30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 sz="3997">
                <a:solidFill>
                  <a:srgbClr val="434343"/>
                </a:solidFill>
                <a:latin typeface="Courier New"/>
                <a:ea typeface="Courier New"/>
                <a:cs typeface="Courier New"/>
                <a:sym typeface="Courier New"/>
              </a:rPr>
              <a:t>‘w’</a:t>
            </a:r>
            <a:r>
              <a:rPr lang="en" sz="3000">
                <a:solidFill>
                  <a:srgbClr val="434343"/>
                </a:solidFill>
                <a:latin typeface="Courier New"/>
                <a:ea typeface="Courier New"/>
                <a:cs typeface="Courier New"/>
                <a:sym typeface="Courier New"/>
              </a:rPr>
              <a:t> (or ‘wt’)</a:t>
            </a:r>
            <a:endParaRPr sz="3000">
              <a:latin typeface="Courier New"/>
              <a:ea typeface="Courier New"/>
              <a:cs typeface="Courier New"/>
              <a:sym typeface="Courier New"/>
            </a:endParaRPr>
          </a:p>
        </p:txBody>
      </p:sp>
      <p:sp>
        <p:nvSpPr>
          <p:cNvPr id="271" name="Google Shape;271;p68"/>
          <p:cNvSpPr txBox="1"/>
          <p:nvPr/>
        </p:nvSpPr>
        <p:spPr>
          <a:xfrm>
            <a:off x="11591875" y="9112300"/>
            <a:ext cx="1332600" cy="90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A86E8"/>
                </a:solidFill>
                <a:latin typeface="Calibri"/>
                <a:ea typeface="Calibri"/>
                <a:cs typeface="Calibri"/>
                <a:sym typeface="Calibri"/>
              </a:rPr>
              <a:t>text</a:t>
            </a:r>
            <a:endParaRPr b="1">
              <a:solidFill>
                <a:srgbClr val="4A86E8"/>
              </a:solidFill>
            </a:endParaRPr>
          </a:p>
        </p:txBody>
      </p:sp>
      <p:sp>
        <p:nvSpPr>
          <p:cNvPr id="272" name="Google Shape;272;p68"/>
          <p:cNvSpPr txBox="1"/>
          <p:nvPr/>
        </p:nvSpPr>
        <p:spPr>
          <a:xfrm>
            <a:off x="15652800" y="9078900"/>
            <a:ext cx="1656600" cy="90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A86E8"/>
                </a:solidFill>
                <a:latin typeface="Calibri"/>
                <a:ea typeface="Calibri"/>
                <a:cs typeface="Calibri"/>
                <a:sym typeface="Calibri"/>
              </a:rPr>
              <a:t>binary</a:t>
            </a:r>
            <a:endParaRPr b="1">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69"/>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read and write</a:t>
            </a:r>
            <a:endParaRPr/>
          </a:p>
          <a:p>
            <a:pPr indent="0" lvl="0" marL="0" marR="0" rtl="0" algn="l">
              <a:lnSpc>
                <a:spcPct val="100000"/>
              </a:lnSpc>
              <a:spcBef>
                <a:spcPts val="0"/>
              </a:spcBef>
              <a:spcAft>
                <a:spcPts val="0"/>
              </a:spcAft>
              <a:buClr>
                <a:schemeClr val="lt1"/>
              </a:buClr>
              <a:buFont typeface="Calibri"/>
              <a:buNone/>
            </a:pPr>
            <a:r>
              <a:rPr lang="en"/>
              <a:t>a binary file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83" name="Google Shape;283;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0"/>
              </a:spcBef>
              <a:spcAft>
                <a:spcPts val="0"/>
              </a:spcAft>
              <a:buClr>
                <a:srgbClr val="434343"/>
              </a:buClr>
              <a:buSzPts val="3997"/>
              <a:buFont typeface="Calibri"/>
              <a:buChar char="●"/>
            </a:pPr>
            <a:r>
              <a:rPr lang="en" sz="3997">
                <a:solidFill>
                  <a:srgbClr val="434343"/>
                </a:solidFill>
              </a:rPr>
              <a:t>Differences between text and binary files</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Recap on Context Managers</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read and write a binary file</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71"/>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CSV</a:t>
            </a:r>
            <a:endParaRPr b="0" i="0" sz="9596" u="none" cap="none" strike="noStrike">
              <a:solidFill>
                <a:schemeClr val="lt1"/>
              </a:solidFill>
              <a:latin typeface="Calibri"/>
              <a:ea typeface="Calibri"/>
              <a:cs typeface="Calibri"/>
              <a:sym typeface="Calibri"/>
            </a:endParaRPr>
          </a:p>
        </p:txBody>
      </p:sp>
      <p:sp>
        <p:nvSpPr>
          <p:cNvPr id="289" name="Google Shape;289;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